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60" r:id="rId4"/>
    <p:sldId id="258" r:id="rId5"/>
    <p:sldId id="261" r:id="rId6"/>
    <p:sldId id="262" r:id="rId7"/>
    <p:sldId id="263" r:id="rId8"/>
    <p:sldId id="265" r:id="rId9"/>
    <p:sldId id="267" r:id="rId10"/>
    <p:sldId id="264" r:id="rId11"/>
    <p:sldId id="266" r:id="rId12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3" d="100"/>
          <a:sy n="73" d="100"/>
        </p:scale>
        <p:origin x="-2640" y="-8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48B638-17F3-D848-96DE-6CF71F02F98C}" type="datetimeFigureOut">
              <a:rPr lang="fr-FR" smtClean="0"/>
              <a:t>18/10/19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65D671-09B0-C44C-990B-1FBDB3984C3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23742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Courbes spécifiques en </a:t>
            </a:r>
            <a:r>
              <a:rPr lang="fr-FR" dirty="0" err="1" smtClean="0"/>
              <a:t>fn</a:t>
            </a:r>
            <a:r>
              <a:rPr lang="fr-FR" dirty="0" smtClean="0"/>
              <a:t> de </a:t>
            </a:r>
            <a:r>
              <a:rPr lang="fr-FR" dirty="0" err="1" smtClean="0"/>
              <a:t>l’age</a:t>
            </a:r>
            <a:r>
              <a:rPr lang="fr-FR" dirty="0" smtClean="0"/>
              <a:t> chez l’enfant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5D671-09B0-C44C-990B-1FBDB3984C30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98037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Prévalence : nombre de cas totaux à un instant donné dans une population : anciens plus nouveaux cas.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5D671-09B0-C44C-990B-1FBDB3984C30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10773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Toute augmentation de 5cm de tour de taille : mortalité augmentée de  7% chez hommes et de 9% chez les femmes</a:t>
            </a:r>
          </a:p>
          <a:p>
            <a:pPr marL="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 smtClean="0">
                <a:solidFill>
                  <a:srgbClr val="FF0000"/>
                </a:solidFill>
              </a:rPr>
              <a:t>La graisse viscérale est associée à un risque élevé de maladies cardio-vasculaires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5D671-09B0-C44C-990B-1FBDB3984C30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61517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CFEB0-4168-964E-83D6-AD415D92F21B}" type="datetimeFigureOut">
              <a:rPr lang="fr-FR" smtClean="0"/>
              <a:t>18/10/19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B32F-8CB0-7543-87AC-75B661E29DE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6039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CFEB0-4168-964E-83D6-AD415D92F21B}" type="datetimeFigureOut">
              <a:rPr lang="fr-FR" smtClean="0"/>
              <a:t>18/10/19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B32F-8CB0-7543-87AC-75B661E29DE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111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CFEB0-4168-964E-83D6-AD415D92F21B}" type="datetimeFigureOut">
              <a:rPr lang="fr-FR" smtClean="0"/>
              <a:t>18/10/19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B32F-8CB0-7543-87AC-75B661E29DE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8190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CFEB0-4168-964E-83D6-AD415D92F21B}" type="datetimeFigureOut">
              <a:rPr lang="fr-FR" smtClean="0"/>
              <a:t>18/10/19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B32F-8CB0-7543-87AC-75B661E29DE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1194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CFEB0-4168-964E-83D6-AD415D92F21B}" type="datetimeFigureOut">
              <a:rPr lang="fr-FR" smtClean="0"/>
              <a:t>18/10/19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B32F-8CB0-7543-87AC-75B661E29DE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2703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CFEB0-4168-964E-83D6-AD415D92F21B}" type="datetimeFigureOut">
              <a:rPr lang="fr-FR" smtClean="0"/>
              <a:t>18/10/19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B32F-8CB0-7543-87AC-75B661E29DE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2471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CFEB0-4168-964E-83D6-AD415D92F21B}" type="datetimeFigureOut">
              <a:rPr lang="fr-FR" smtClean="0"/>
              <a:t>18/10/19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B32F-8CB0-7543-87AC-75B661E29DE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7417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CFEB0-4168-964E-83D6-AD415D92F21B}" type="datetimeFigureOut">
              <a:rPr lang="fr-FR" smtClean="0"/>
              <a:t>18/10/19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B32F-8CB0-7543-87AC-75B661E29DE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0704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CFEB0-4168-964E-83D6-AD415D92F21B}" type="datetimeFigureOut">
              <a:rPr lang="fr-FR" smtClean="0"/>
              <a:t>18/10/19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B32F-8CB0-7543-87AC-75B661E29DE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0504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CFEB0-4168-964E-83D6-AD415D92F21B}" type="datetimeFigureOut">
              <a:rPr lang="fr-FR" smtClean="0"/>
              <a:t>18/10/19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B32F-8CB0-7543-87AC-75B661E29DE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460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CFEB0-4168-964E-83D6-AD415D92F21B}" type="datetimeFigureOut">
              <a:rPr lang="fr-FR" smtClean="0"/>
              <a:t>18/10/19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B32F-8CB0-7543-87AC-75B661E29DE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0793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CCFEB0-4168-964E-83D6-AD415D92F21B}" type="datetimeFigureOut">
              <a:rPr lang="fr-FR" smtClean="0"/>
              <a:t>18/10/19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58B32F-8CB0-7543-87AC-75B661E29DE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136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OBESITE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/>
              <a:t>Programme sport santé</a:t>
            </a:r>
          </a:p>
          <a:p>
            <a:r>
              <a:rPr lang="fr-FR" dirty="0" smtClean="0"/>
              <a:t>U8</a:t>
            </a:r>
          </a:p>
          <a:p>
            <a:r>
              <a:rPr lang="fr-FR" dirty="0" smtClean="0">
                <a:solidFill>
                  <a:schemeClr val="tx1"/>
                </a:solidFill>
              </a:rPr>
              <a:t>Dans </a:t>
            </a:r>
            <a:r>
              <a:rPr lang="fr-FR" dirty="0">
                <a:solidFill>
                  <a:schemeClr val="tx1"/>
                </a:solidFill>
              </a:rPr>
              <a:t>le cadre des pathologies chroniques </a:t>
            </a:r>
            <a:r>
              <a:rPr lang="fr-FR" dirty="0" smtClean="0">
                <a:solidFill>
                  <a:schemeClr val="tx1"/>
                </a:solidFill>
              </a:rPr>
              <a:t>METABOLIQUES</a:t>
            </a:r>
            <a:endParaRPr lang="fr-FR" dirty="0">
              <a:solidFill>
                <a:schemeClr val="tx1"/>
              </a:solidFill>
            </a:endParaRPr>
          </a:p>
          <a:p>
            <a:endParaRPr lang="fr-FR" dirty="0" smtClean="0">
              <a:solidFill>
                <a:schemeClr val="tx1"/>
              </a:solidFill>
            </a:endParaRPr>
          </a:p>
          <a:p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6780450" y="6304002"/>
            <a:ext cx="1677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Dr Pierre TRAPE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156988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dirty="0" smtClean="0"/>
              <a:t>RECO APS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60(Mini) à 90’/j ,</a:t>
            </a:r>
            <a:r>
              <a:rPr lang="fr-FR" dirty="0"/>
              <a:t> Intensité </a:t>
            </a:r>
            <a:r>
              <a:rPr lang="fr-FR" dirty="0" smtClean="0"/>
              <a:t>modérée Identiques chez l’adulte et l’enfant</a:t>
            </a:r>
            <a:endParaRPr lang="fr-FR" dirty="0"/>
          </a:p>
          <a:p>
            <a:r>
              <a:rPr lang="fr-FR" dirty="0" smtClean="0"/>
              <a:t>Aérobies - endurance</a:t>
            </a:r>
          </a:p>
          <a:p>
            <a:r>
              <a:rPr lang="fr-FR" dirty="0" smtClean="0"/>
              <a:t>Renforcement musculaire</a:t>
            </a:r>
          </a:p>
          <a:p>
            <a:r>
              <a:rPr lang="fr-FR" dirty="0" smtClean="0"/>
              <a:t>Sports en décharge</a:t>
            </a:r>
          </a:p>
          <a:p>
            <a:r>
              <a:rPr lang="fr-FR" dirty="0" smtClean="0"/>
              <a:t>Assouplissements</a:t>
            </a:r>
          </a:p>
          <a:p>
            <a:r>
              <a:rPr lang="fr-FR" dirty="0" smtClean="0"/>
              <a:t>Si </a:t>
            </a:r>
            <a:r>
              <a:rPr lang="fr-FR" dirty="0" err="1" smtClean="0"/>
              <a:t>agé</a:t>
            </a:r>
            <a:r>
              <a:rPr lang="fr-FR" dirty="0" smtClean="0"/>
              <a:t> ou début de pratique 50 à 60% FCM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07139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dirty="0"/>
              <a:t>P</a:t>
            </a:r>
            <a:r>
              <a:rPr lang="fr-FR" dirty="0" smtClean="0"/>
              <a:t>récautions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Chutes en bord de bassin</a:t>
            </a:r>
          </a:p>
          <a:p>
            <a:r>
              <a:rPr lang="fr-FR" dirty="0" smtClean="0"/>
              <a:t>Eviter port de matériel lourd (blocs)</a:t>
            </a:r>
          </a:p>
          <a:p>
            <a:r>
              <a:rPr lang="fr-FR" dirty="0" smtClean="0"/>
              <a:t>Aide à l’équipement (blocs)</a:t>
            </a:r>
          </a:p>
          <a:p>
            <a:r>
              <a:rPr lang="fr-FR" dirty="0" smtClean="0"/>
              <a:t>Equipement adapté (combinaisons)</a:t>
            </a:r>
          </a:p>
          <a:p>
            <a:r>
              <a:rPr lang="fr-FR" dirty="0" smtClean="0"/>
              <a:t>Palmage</a:t>
            </a:r>
            <a:r>
              <a:rPr lang="fr-FR" dirty="0"/>
              <a:t> </a:t>
            </a:r>
            <a:r>
              <a:rPr lang="fr-FR" dirty="0" smtClean="0"/>
              <a:t> progressif (taille des palmes)</a:t>
            </a:r>
          </a:p>
          <a:p>
            <a:r>
              <a:rPr lang="fr-FR" dirty="0"/>
              <a:t>Adaptations thermiques (chaleur, hydratation)</a:t>
            </a:r>
          </a:p>
          <a:p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821481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dirty="0" smtClean="0"/>
              <a:t>Définition</a:t>
            </a:r>
            <a:endParaRPr lang="fr-FR" dirty="0"/>
          </a:p>
        </p:txBody>
      </p:sp>
      <p:pic>
        <p:nvPicPr>
          <p:cNvPr id="8" name="Espace réservé du contenu 7" descr="Capture d’écran 2019-09-29 à 11.32.12.png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39" t="-909"/>
          <a:stretch/>
        </p:blipFill>
        <p:spPr>
          <a:xfrm>
            <a:off x="742782" y="3798187"/>
            <a:ext cx="7774917" cy="2580930"/>
          </a:xfrm>
        </p:spPr>
      </p:pic>
      <p:sp>
        <p:nvSpPr>
          <p:cNvPr id="9" name="ZoneTexte 8"/>
          <p:cNvSpPr txBox="1"/>
          <p:nvPr/>
        </p:nvSpPr>
        <p:spPr>
          <a:xfrm>
            <a:off x="742782" y="1417638"/>
            <a:ext cx="746375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Excès de masse grasse ayant des répercussion sur la santé</a:t>
            </a:r>
          </a:p>
          <a:p>
            <a:r>
              <a:rPr lang="fr-FR" sz="2800" dirty="0" smtClean="0"/>
              <a:t>Surpoids et obésité s’estiment à partir de l’indice de masse corporel (IMC).</a:t>
            </a:r>
          </a:p>
          <a:p>
            <a:r>
              <a:rPr lang="fr-FR" sz="2800" dirty="0" smtClean="0"/>
              <a:t>IMC = Poids sur Taille au carré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17800554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dirty="0" smtClean="0"/>
              <a:t>Prévalence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Augmentée de 70% en passant de 8 à 15% en 10 ans chez les adultes</a:t>
            </a:r>
          </a:p>
          <a:p>
            <a:r>
              <a:rPr lang="fr-FR" dirty="0" smtClean="0"/>
              <a:t>Disparité Nord Sud : Nord 20%, Sud &lt; 12%</a:t>
            </a:r>
          </a:p>
          <a:p>
            <a:r>
              <a:rPr lang="fr-FR" dirty="0" smtClean="0"/>
              <a:t>Disparité sociale</a:t>
            </a:r>
          </a:p>
          <a:p>
            <a:r>
              <a:rPr lang="fr-FR" dirty="0" smtClean="0"/>
              <a:t>Augmentation forte chez les femmes</a:t>
            </a:r>
          </a:p>
          <a:p>
            <a:r>
              <a:rPr lang="fr-FR" dirty="0" smtClean="0"/>
              <a:t>Stabilité du surpoids : prévalence 32%</a:t>
            </a:r>
          </a:p>
          <a:p>
            <a:r>
              <a:rPr lang="fr-FR" dirty="0" smtClean="0"/>
              <a:t>OMS : épidémie mondiale</a:t>
            </a:r>
          </a:p>
          <a:p>
            <a:r>
              <a:rPr lang="fr-FR"/>
              <a:t>1</a:t>
            </a:r>
            <a:r>
              <a:rPr lang="fr-FR" smtClean="0"/>
              <a:t> </a:t>
            </a:r>
            <a:r>
              <a:rPr lang="fr-FR" dirty="0" smtClean="0"/>
              <a:t>enfant sur 6 </a:t>
            </a:r>
            <a:r>
              <a:rPr lang="fr-FR" smtClean="0"/>
              <a:t>en France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648993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dirty="0"/>
              <a:t>D</a:t>
            </a:r>
            <a:r>
              <a:rPr lang="fr-FR" dirty="0" smtClean="0"/>
              <a:t>istinction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522495"/>
            <a:ext cx="8229600" cy="4708525"/>
          </a:xfrm>
        </p:spPr>
        <p:txBody>
          <a:bodyPr>
            <a:normAutofit fontScale="92500" lnSpcReduction="10000"/>
          </a:bodyPr>
          <a:lstStyle/>
          <a:p>
            <a:r>
              <a:rPr lang="fr-FR" b="1" dirty="0" smtClean="0"/>
              <a:t>Obésité périphérique </a:t>
            </a:r>
            <a:r>
              <a:rPr lang="fr-FR" dirty="0" smtClean="0"/>
              <a:t>: </a:t>
            </a:r>
            <a:r>
              <a:rPr lang="fr-FR" sz="2600" dirty="0" smtClean="0"/>
              <a:t>graisse sous-cutané</a:t>
            </a:r>
            <a:r>
              <a:rPr lang="fr-FR" sz="2600" b="1" dirty="0" smtClean="0"/>
              <a:t>e</a:t>
            </a:r>
          </a:p>
          <a:p>
            <a:pPr lvl="1">
              <a:buFont typeface="Wingdings" charset="2"/>
              <a:buChar char="ü"/>
            </a:pPr>
            <a:r>
              <a:rPr lang="fr-FR" dirty="0" smtClean="0"/>
              <a:t>Risque arthrosique</a:t>
            </a:r>
          </a:p>
          <a:p>
            <a:r>
              <a:rPr lang="fr-FR" b="1" dirty="0" smtClean="0"/>
              <a:t>Obésité abdominale </a:t>
            </a:r>
            <a:r>
              <a:rPr lang="fr-FR" dirty="0" smtClean="0"/>
              <a:t>: </a:t>
            </a:r>
            <a:r>
              <a:rPr lang="fr-FR" sz="2600" b="1" i="1" dirty="0" smtClean="0"/>
              <a:t>graisse viscérale</a:t>
            </a:r>
          </a:p>
          <a:p>
            <a:pPr lvl="1">
              <a:buFont typeface="Wingdings" charset="2"/>
              <a:buChar char="ü"/>
            </a:pPr>
            <a:r>
              <a:rPr lang="fr-FR" dirty="0" smtClean="0"/>
              <a:t>Risques cardiovasculaires (HTA, Infarctus, AVC)</a:t>
            </a:r>
          </a:p>
          <a:p>
            <a:pPr lvl="1">
              <a:buFont typeface="Wingdings" charset="2"/>
              <a:buChar char="ü"/>
            </a:pPr>
            <a:r>
              <a:rPr lang="fr-FR" dirty="0" smtClean="0"/>
              <a:t>Troubles métaboliques (IR, Diabète  2, TG, LDL-</a:t>
            </a:r>
            <a:r>
              <a:rPr lang="fr-FR" dirty="0" err="1" smtClean="0"/>
              <a:t>Chol</a:t>
            </a:r>
            <a:r>
              <a:rPr lang="fr-FR" dirty="0" smtClean="0"/>
              <a:t>)</a:t>
            </a:r>
          </a:p>
          <a:p>
            <a:pPr lvl="1">
              <a:buFont typeface="Wingdings" charset="2"/>
              <a:buChar char="ü"/>
            </a:pPr>
            <a:r>
              <a:rPr lang="fr-FR" dirty="0" smtClean="0"/>
              <a:t>Cancers (sein, colon, reins, endomètre)</a:t>
            </a:r>
          </a:p>
          <a:p>
            <a:pPr lvl="1">
              <a:buFont typeface="Wingdings" charset="2"/>
              <a:buChar char="ü"/>
            </a:pPr>
            <a:r>
              <a:rPr lang="fr-FR" dirty="0" smtClean="0"/>
              <a:t>Hépatite non alcoolique</a:t>
            </a:r>
          </a:p>
          <a:p>
            <a:pPr lvl="1">
              <a:buFont typeface="Wingdings" charset="2"/>
              <a:buChar char="ü"/>
            </a:pPr>
            <a:r>
              <a:rPr lang="fr-FR" dirty="0" smtClean="0"/>
              <a:t>Mortalité prématurée</a:t>
            </a:r>
          </a:p>
          <a:p>
            <a:pPr marL="57150" indent="0">
              <a:buNone/>
            </a:pPr>
            <a:r>
              <a:rPr lang="fr-FR" dirty="0" smtClean="0"/>
              <a:t>Se mesure par le tour de taille : femme &gt; 88 Homme &gt; 102 cm</a:t>
            </a:r>
          </a:p>
          <a:p>
            <a:pPr marL="57150" indent="0">
              <a:buNone/>
            </a:pPr>
            <a:endParaRPr lang="fr-FR" dirty="0" smtClean="0"/>
          </a:p>
          <a:p>
            <a:pPr marL="57150" indent="0">
              <a:buNone/>
            </a:pPr>
            <a:endParaRPr lang="fr-FR" dirty="0" smtClean="0"/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670731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60126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fr-FR" dirty="0" smtClean="0"/>
              <a:t>Mécanisme d’action </a:t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" indent="0">
              <a:buNone/>
            </a:pPr>
            <a:endParaRPr lang="fr-FR" dirty="0" smtClean="0"/>
          </a:p>
          <a:p>
            <a:pPr marL="57150" indent="0">
              <a:buNone/>
            </a:pPr>
            <a:r>
              <a:rPr lang="fr-FR" dirty="0" smtClean="0"/>
              <a:t>dépôt de graisse : cœur, viscères, muscles</a:t>
            </a:r>
          </a:p>
          <a:p>
            <a:pPr lvl="1">
              <a:buFont typeface="Wingdings" charset="2"/>
              <a:buChar char="ü"/>
            </a:pPr>
            <a:r>
              <a:rPr lang="fr-FR" dirty="0" smtClean="0"/>
              <a:t>Micro Inflammation locale puis générale</a:t>
            </a:r>
          </a:p>
          <a:p>
            <a:pPr lvl="1">
              <a:buFont typeface="Wingdings" charset="2"/>
              <a:buChar char="ü"/>
            </a:pPr>
            <a:r>
              <a:rPr lang="fr-FR" dirty="0" smtClean="0"/>
              <a:t>Gêne le fonctionnement métabolique local puis général</a:t>
            </a:r>
          </a:p>
          <a:p>
            <a:pPr marL="1371600" lvl="3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264880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dirty="0" smtClean="0"/>
              <a:t>AP et Obésité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13263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fr-FR" dirty="0" smtClean="0"/>
              <a:t>L’ AP seule ne fait pas maigrir</a:t>
            </a:r>
          </a:p>
          <a:p>
            <a:r>
              <a:rPr lang="fr-FR" dirty="0" smtClean="0"/>
              <a:t>Le régime hypocalorique fait maigrir`</a:t>
            </a:r>
          </a:p>
          <a:p>
            <a:r>
              <a:rPr lang="fr-FR" dirty="0" smtClean="0"/>
              <a:t>Ce sont 2 facteurs indépendants d’impact santé. L’AP :</a:t>
            </a:r>
          </a:p>
          <a:p>
            <a:pPr lvl="1">
              <a:buFont typeface="Wingdings" charset="2"/>
              <a:buChar char="ü"/>
            </a:pPr>
            <a:r>
              <a:rPr lang="fr-FR" dirty="0" smtClean="0"/>
              <a:t>Diminue masse grasse viscérale</a:t>
            </a:r>
          </a:p>
          <a:p>
            <a:pPr lvl="1">
              <a:buFont typeface="Wingdings" charset="2"/>
              <a:buChar char="ü"/>
            </a:pPr>
            <a:r>
              <a:rPr lang="fr-FR" dirty="0" smtClean="0"/>
              <a:t>Bénéfice cardiovasculaire</a:t>
            </a:r>
          </a:p>
          <a:p>
            <a:pPr lvl="1">
              <a:buFont typeface="Wingdings" charset="2"/>
              <a:buChar char="ü"/>
            </a:pPr>
            <a:r>
              <a:rPr lang="fr-FR" dirty="0" smtClean="0"/>
              <a:t>Retarde apparition diabète type 2</a:t>
            </a:r>
          </a:p>
          <a:p>
            <a:pPr lvl="1">
              <a:buFont typeface="Wingdings" charset="2"/>
              <a:buChar char="ü"/>
            </a:pPr>
            <a:r>
              <a:rPr lang="fr-FR" dirty="0" smtClean="0"/>
              <a:t>Préserve le muscle</a:t>
            </a:r>
            <a:endParaRPr lang="fr-FR" dirty="0" smtClean="0">
              <a:solidFill>
                <a:srgbClr val="FF0000"/>
              </a:solidFill>
            </a:endParaRPr>
          </a:p>
          <a:p>
            <a:pPr lvl="1">
              <a:buFont typeface="Wingdings" charset="2"/>
              <a:buChar char="ü"/>
            </a:pPr>
            <a:r>
              <a:rPr lang="fr-FR" dirty="0" smtClean="0"/>
              <a:t>Améliore la VO2 max</a:t>
            </a:r>
          </a:p>
          <a:p>
            <a:pPr lvl="1">
              <a:buFont typeface="Wingdings" charset="2"/>
              <a:buChar char="ü"/>
            </a:pPr>
            <a:r>
              <a:rPr lang="fr-FR" dirty="0" smtClean="0">
                <a:solidFill>
                  <a:srgbClr val="000000"/>
                </a:solidFill>
              </a:rPr>
              <a:t>Renforce confiance en soi</a:t>
            </a:r>
          </a:p>
          <a:p>
            <a:pPr marL="457200" lvl="1" indent="0">
              <a:buNone/>
            </a:pPr>
            <a:endParaRPr lang="fr-FR" dirty="0" smtClean="0"/>
          </a:p>
          <a:p>
            <a:pPr lvl="1">
              <a:buFont typeface="Wingdings" charset="2"/>
              <a:buChar char="ü"/>
            </a:pPr>
            <a:endParaRPr lang="fr-FR" dirty="0" smtClean="0"/>
          </a:p>
          <a:p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30130688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dirty="0" smtClean="0"/>
              <a:t>AP et reprise de poids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20 % seulement perdent du poids à long terme</a:t>
            </a:r>
          </a:p>
          <a:p>
            <a:r>
              <a:rPr lang="fr-FR" dirty="0" smtClean="0"/>
              <a:t>Rôle important pour le maintient et diminuer risque de reprise</a:t>
            </a:r>
          </a:p>
          <a:p>
            <a:r>
              <a:rPr lang="fr-FR" dirty="0" smtClean="0"/>
              <a:t>Mécanismes multiples dont maintient des muscles en cours de régime.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659478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dirty="0" smtClean="0"/>
              <a:t>Contre indications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Très peu</a:t>
            </a:r>
          </a:p>
          <a:p>
            <a:endParaRPr lang="fr-FR" dirty="0"/>
          </a:p>
          <a:p>
            <a:r>
              <a:rPr lang="fr-FR" dirty="0" smtClean="0"/>
              <a:t>Pathologies associées</a:t>
            </a:r>
          </a:p>
          <a:p>
            <a:pPr lvl="1">
              <a:buFont typeface="Wingdings" charset="2"/>
              <a:buChar char="ü"/>
            </a:pPr>
            <a:r>
              <a:rPr lang="fr-FR" dirty="0" smtClean="0"/>
              <a:t>Cardiovasculaires : au contraire bénéfiques si documentée et encadrée</a:t>
            </a:r>
          </a:p>
          <a:p>
            <a:pPr lvl="1">
              <a:buFont typeface="Wingdings" charset="2"/>
              <a:buChar char="ü"/>
            </a:pPr>
            <a:r>
              <a:rPr lang="fr-FR" dirty="0" smtClean="0"/>
              <a:t>Arthrosique : APS portées : activité subaquatiques</a:t>
            </a:r>
          </a:p>
          <a:p>
            <a:pPr marL="457200" lvl="1" indent="0">
              <a:buNone/>
            </a:pPr>
            <a:r>
              <a:rPr lang="fr-FR" dirty="0" smtClean="0"/>
              <a:t>Parfaitement adaptées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286517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0000"/>
                </a:solidFill>
              </a:rPr>
              <a:t>Prévention Primaire</a:t>
            </a: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smtClean="0">
                <a:solidFill>
                  <a:srgbClr val="000000"/>
                </a:solidFill>
              </a:rPr>
              <a:t>Pour la personne obèse après perte de poids, un programme combiné APA est recommandé</a:t>
            </a:r>
          </a:p>
          <a:p>
            <a:r>
              <a:rPr lang="fr-FR" dirty="0" smtClean="0">
                <a:solidFill>
                  <a:srgbClr val="000000"/>
                </a:solidFill>
              </a:rPr>
              <a:t>Avec endurance (AP intensité modérée, 60mn)</a:t>
            </a:r>
          </a:p>
          <a:p>
            <a:r>
              <a:rPr lang="fr-FR" dirty="0" smtClean="0">
                <a:solidFill>
                  <a:srgbClr val="000000"/>
                </a:solidFill>
              </a:rPr>
              <a:t>Avec renforcement musculaire</a:t>
            </a:r>
          </a:p>
          <a:p>
            <a:r>
              <a:rPr lang="fr-FR" dirty="0" smtClean="0">
                <a:solidFill>
                  <a:srgbClr val="000000"/>
                </a:solidFill>
              </a:rPr>
              <a:t>Avec assouplissement</a:t>
            </a:r>
            <a:endParaRPr lang="fr-FR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140097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477</Words>
  <Application>Microsoft Macintosh PowerPoint</Application>
  <PresentationFormat>Présentation à l'écran (4:3)</PresentationFormat>
  <Paragraphs>82</Paragraphs>
  <Slides>11</Slides>
  <Notes>3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Thème Office</vt:lpstr>
      <vt:lpstr>OBESITE</vt:lpstr>
      <vt:lpstr>Définition</vt:lpstr>
      <vt:lpstr>Prévalence</vt:lpstr>
      <vt:lpstr>Distinction</vt:lpstr>
      <vt:lpstr>Mécanisme d’action  </vt:lpstr>
      <vt:lpstr>AP et Obésité</vt:lpstr>
      <vt:lpstr>AP et reprise de poids</vt:lpstr>
      <vt:lpstr>Contre indications</vt:lpstr>
      <vt:lpstr>Prévention Primaire</vt:lpstr>
      <vt:lpstr>RECO APS</vt:lpstr>
      <vt:lpstr>Précautions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OBESITE et SPORT SANTE</dc:title>
  <dc:creator>Pierre TRAPE</dc:creator>
  <cp:lastModifiedBy>Pierre TRAPE</cp:lastModifiedBy>
  <cp:revision>24</cp:revision>
  <dcterms:created xsi:type="dcterms:W3CDTF">2019-09-29T09:30:28Z</dcterms:created>
  <dcterms:modified xsi:type="dcterms:W3CDTF">2019-10-18T13:34:47Z</dcterms:modified>
</cp:coreProperties>
</file>